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5"/>
  </p:notesMasterIdLst>
  <p:sldIdLst>
    <p:sldId id="367" r:id="rId5"/>
    <p:sldId id="368" r:id="rId6"/>
    <p:sldId id="369" r:id="rId7"/>
    <p:sldId id="370" r:id="rId8"/>
    <p:sldId id="372" r:id="rId9"/>
    <p:sldId id="379"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7"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0000A8"/>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5033" autoAdjust="0"/>
  </p:normalViewPr>
  <p:slideViewPr>
    <p:cSldViewPr snapToGrid="0">
      <p:cViewPr>
        <p:scale>
          <a:sx n="50" d="100"/>
          <a:sy n="50" d="100"/>
        </p:scale>
        <p:origin x="437" y="931"/>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51" Type="http://schemas.openxmlformats.org/officeDocument/2006/relationships/tableStyles" Target="tableStyles.xml"/><Relationship Id="rId3" Type="http://schemas.openxmlformats.org/officeDocument/2006/relationships/customXml" Target="../customXml/item3.xml"/><Relationship Id="rId47" Type="http://customschemas.google.com/relationships/presentationmetadata" Target="metadata"/><Relationship Id="rId50"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48"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2</a:t>
            </a:fld>
            <a:endParaRPr lang="en-US" sz="1400" b="0" strike="noStrike" spc="-1">
              <a:latin typeface="Times New Roman"/>
            </a:endParaRPr>
          </a:p>
        </p:txBody>
      </p:sp>
    </p:spTree>
    <p:extLst>
      <p:ext uri="{BB962C8B-B14F-4D97-AF65-F5344CB8AC3E}">
        <p14:creationId xmlns:p14="http://schemas.microsoft.com/office/powerpoint/2010/main" val="85177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C0FE25-A21A-5B33-0457-EB247C95879B}"/>
            </a:ext>
          </a:extLst>
        </p:cNvPr>
        <p:cNvGrpSpPr/>
        <p:nvPr/>
      </p:nvGrpSpPr>
      <p:grpSpPr>
        <a:xfrm>
          <a:off x="0" y="0"/>
          <a:ext cx="0" cy="0"/>
          <a:chOff x="0" y="0"/>
          <a:chExt cx="0" cy="0"/>
        </a:xfrm>
      </p:grpSpPr>
      <p:sp>
        <p:nvSpPr>
          <p:cNvPr id="379" name="PlaceHolder 1">
            <a:extLst>
              <a:ext uri="{FF2B5EF4-FFF2-40B4-BE49-F238E27FC236}">
                <a16:creationId xmlns:a16="http://schemas.microsoft.com/office/drawing/2014/main" id="{4D94751A-F995-BC0D-9462-425B5BC7ADAD}"/>
              </a:ext>
            </a:extLst>
          </p:cNvPr>
          <p:cNvSpPr>
            <a:spLocks noGrp="1" noRot="1" noChangeAspect="1"/>
          </p:cNvSpPr>
          <p:nvPr>
            <p:ph type="sldImg"/>
          </p:nvPr>
        </p:nvSpPr>
        <p:spPr>
          <a:xfrm>
            <a:off x="685800" y="1143000"/>
            <a:ext cx="5486400" cy="3086100"/>
          </a:xfrm>
          <a:prstGeom prst="rect">
            <a:avLst/>
          </a:prstGeom>
        </p:spPr>
      </p:sp>
      <p:sp>
        <p:nvSpPr>
          <p:cNvPr id="380" name="PlaceHolder 2">
            <a:extLst>
              <a:ext uri="{FF2B5EF4-FFF2-40B4-BE49-F238E27FC236}">
                <a16:creationId xmlns:a16="http://schemas.microsoft.com/office/drawing/2014/main" id="{9120847A-7958-C633-4FE6-671AE5CAF173}"/>
              </a:ext>
            </a:extLst>
          </p:cNvPr>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a:extLst>
              <a:ext uri="{FF2B5EF4-FFF2-40B4-BE49-F238E27FC236}">
                <a16:creationId xmlns:a16="http://schemas.microsoft.com/office/drawing/2014/main" id="{08886076-35BD-2636-BCFB-D54066798478}"/>
              </a:ext>
            </a:extLst>
          </p:cNvPr>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6</a:t>
            </a:fld>
            <a:endParaRPr lang="en-US" sz="1200" b="0" strike="noStrike" spc="-1">
              <a:latin typeface="Times New Roman"/>
            </a:endParaRPr>
          </a:p>
        </p:txBody>
      </p:sp>
    </p:spTree>
    <p:extLst>
      <p:ext uri="{BB962C8B-B14F-4D97-AF65-F5344CB8AC3E}">
        <p14:creationId xmlns:p14="http://schemas.microsoft.com/office/powerpoint/2010/main" val="851634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a:rPr>
              <a:t>10</a:t>
            </a:fld>
            <a:endParaRPr lang="en-US" sz="1200" b="0" strike="noStrike" spc="-1">
              <a:latin typeface="Times New Roman"/>
            </a:endParaRPr>
          </a:p>
        </p:txBody>
      </p:sp>
    </p:spTree>
    <p:extLst>
      <p:ext uri="{BB962C8B-B14F-4D97-AF65-F5344CB8AC3E}">
        <p14:creationId xmlns:p14="http://schemas.microsoft.com/office/powerpoint/2010/main" val="2385314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t>10-11-2024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189" lvl="0" indent="-317492" algn="l">
              <a:lnSpc>
                <a:spcPct val="115000"/>
              </a:lnSpc>
              <a:spcBef>
                <a:spcPts val="0"/>
              </a:spcBef>
              <a:spcAft>
                <a:spcPts val="0"/>
              </a:spcAft>
              <a:buSzPts val="1400"/>
              <a:buChar char="●"/>
              <a:defRPr sz="14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Rectangle 5">
            <a:extLst>
              <a:ext uri="{FF2B5EF4-FFF2-40B4-BE49-F238E27FC236}">
                <a16:creationId xmlns:a16="http://schemas.microsoft.com/office/drawing/2014/main" id="{4DCED223-EF63-605A-08B3-3B52963FC6A6}"/>
              </a:ext>
            </a:extLst>
          </p:cNvPr>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p>
        </p:txBody>
      </p:sp>
      <p:sp>
        <p:nvSpPr>
          <p:cNvPr id="9" name="Rectangle 8">
            <a:extLst>
              <a:ext uri="{FF2B5EF4-FFF2-40B4-BE49-F238E27FC236}">
                <a16:creationId xmlns:a16="http://schemas.microsoft.com/office/drawing/2014/main" id="{FF9D9AD1-C7C2-FFF1-54BA-8514D18B8369}"/>
              </a:ext>
            </a:extLst>
          </p:cNvPr>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2055C93-3B68-7B2F-D1BC-57DBBDF9047B}"/>
              </a:ext>
            </a:extLst>
          </p:cNvPr>
          <p:cNvPicPr>
            <a:picLocks noChangeAspect="1"/>
          </p:cNvPicPr>
          <p:nvPr userDrawn="1"/>
        </p:nvPicPr>
        <p:blipFill>
          <a:blip r:embed="rId13"/>
          <a:srcRect/>
          <a:stretch/>
        </p:blipFill>
        <p:spPr>
          <a:xfrm>
            <a:off x="7435308" y="29029"/>
            <a:ext cx="1245494" cy="405088"/>
          </a:xfrm>
          <a:prstGeom prst="rect">
            <a:avLst/>
          </a:prstGeom>
        </p:spPr>
      </p:pic>
      <p:sp>
        <p:nvSpPr>
          <p:cNvPr id="13" name="Rectangle 12">
            <a:extLst>
              <a:ext uri="{FF2B5EF4-FFF2-40B4-BE49-F238E27FC236}">
                <a16:creationId xmlns:a16="http://schemas.microsoft.com/office/drawing/2014/main" id="{327CC02B-8BB1-0D1C-2198-59015B45F89B}"/>
              </a:ext>
            </a:extLst>
          </p:cNvPr>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66" r:id="rId1"/>
    <p:sldLayoutId id="2147483652" r:id="rId2"/>
    <p:sldLayoutId id="2147483653" r:id="rId3"/>
    <p:sldLayoutId id="2147483654" r:id="rId4"/>
    <p:sldLayoutId id="2147483668" r:id="rId5"/>
    <p:sldLayoutId id="2147483669" r:id="rId6"/>
    <p:sldLayoutId id="2147483670" r:id="rId7"/>
    <p:sldLayoutId id="2147483656" r:id="rId8"/>
    <p:sldLayoutId id="2147483657" r:id="rId9"/>
    <p:sldLayoutId id="2147483674" r:id="rId10"/>
    <p:sldLayoutId id="214748368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hyperlink" Target="mailto:narenk837@gmail.com" TargetMode="External"/><Relationship Id="rId3" Type="http://schemas.openxmlformats.org/officeDocument/2006/relationships/image" Target="../media/image2.jpe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5EB3E8-4D66-E74C-AA85-D6FA3DDF1FCB}"/>
              </a:ext>
            </a:extLst>
          </p:cNvPr>
          <p:cNvPicPr>
            <a:picLocks noChangeAspect="1"/>
          </p:cNvPicPr>
          <p:nvPr/>
        </p:nvPicPr>
        <p:blipFill>
          <a:blip r:embed="rId3"/>
          <a:stretch>
            <a:fillRect/>
          </a:stretch>
        </p:blipFill>
        <p:spPr>
          <a:xfrm>
            <a:off x="-1" y="-122464"/>
            <a:ext cx="9144000" cy="5143500"/>
          </a:xfrm>
          <a:prstGeom prst="rect">
            <a:avLst/>
          </a:prstGeom>
        </p:spPr>
      </p:pic>
      <p:sp>
        <p:nvSpPr>
          <p:cNvPr id="2" name="TextBox 1">
            <a:extLst>
              <a:ext uri="{FF2B5EF4-FFF2-40B4-BE49-F238E27FC236}">
                <a16:creationId xmlns:a16="http://schemas.microsoft.com/office/drawing/2014/main" id="{86E0006D-E6E5-1C29-48B1-80051C6B8CF6}"/>
              </a:ext>
            </a:extLst>
          </p:cNvPr>
          <p:cNvSpPr txBox="1"/>
          <p:nvPr/>
        </p:nvSpPr>
        <p:spPr>
          <a:xfrm>
            <a:off x="2274736" y="4468992"/>
            <a:ext cx="4594528" cy="276999"/>
          </a:xfrm>
          <a:prstGeom prst="rect">
            <a:avLst/>
          </a:prstGeom>
          <a:noFill/>
        </p:spPr>
        <p:txBody>
          <a:bodyPr wrap="none" rtlCol="0">
            <a:spAutoFit/>
          </a:bodyPr>
          <a:lstStyle/>
          <a:p>
            <a:pPr algn="ctr"/>
            <a:r>
              <a:rPr lang="en-US" sz="1200" dirty="0">
                <a:solidFill>
                  <a:schemeClr val="bg1"/>
                </a:solidFill>
              </a:rPr>
              <a:t>Disclaimer: The content is curated for educational purposes only.</a:t>
            </a:r>
          </a:p>
        </p:txBody>
      </p:sp>
      <p:sp>
        <p:nvSpPr>
          <p:cNvPr id="5" name="Rectangle: Rounded Corners 4">
            <a:extLst>
              <a:ext uri="{FF2B5EF4-FFF2-40B4-BE49-F238E27FC236}">
                <a16:creationId xmlns:a16="http://schemas.microsoft.com/office/drawing/2014/main" id="{1BFECF01-5B37-F500-F5BF-94F4716E2D91}"/>
              </a:ext>
            </a:extLst>
          </p:cNvPr>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US"/>
          </a:p>
        </p:txBody>
      </p:sp>
      <p:grpSp>
        <p:nvGrpSpPr>
          <p:cNvPr id="6" name="Group 5">
            <a:extLst>
              <a:ext uri="{FF2B5EF4-FFF2-40B4-BE49-F238E27FC236}">
                <a16:creationId xmlns:a16="http://schemas.microsoft.com/office/drawing/2014/main" id="{EBB721ED-22E4-6DB0-5857-C0300ED9B39A}"/>
              </a:ext>
            </a:extLst>
          </p:cNvPr>
          <p:cNvGrpSpPr/>
          <p:nvPr/>
        </p:nvGrpSpPr>
        <p:grpSpPr>
          <a:xfrm>
            <a:off x="1567263" y="1495382"/>
            <a:ext cx="6047412" cy="601034"/>
            <a:chOff x="1567263" y="1495382"/>
            <a:chExt cx="6047412" cy="601034"/>
          </a:xfrm>
        </p:grpSpPr>
        <p:pic>
          <p:nvPicPr>
            <p:cNvPr id="8" name="Google Shape;110;p4" descr="A close up of a sign&#10;&#10;Description automatically generated">
              <a:extLst>
                <a:ext uri="{FF2B5EF4-FFF2-40B4-BE49-F238E27FC236}">
                  <a16:creationId xmlns:a16="http://schemas.microsoft.com/office/drawing/2014/main" id="{C5DCF4E0-0C65-1FEB-0A76-8E20240537A0}"/>
                </a:ext>
              </a:extLst>
            </p:cNvPr>
            <p:cNvPicPr preferRelativeResize="0"/>
            <p:nvPr/>
          </p:nvPicPr>
          <p:blipFill rotWithShape="1">
            <a:blip r:embed="rId4">
              <a:alphaModFix/>
            </a:blip>
            <a:srcRect/>
            <a:stretch/>
          </p:blipFill>
          <p:spPr>
            <a:xfrm>
              <a:off x="4755974" y="1620847"/>
              <a:ext cx="1163978" cy="389110"/>
            </a:xfrm>
            <a:prstGeom prst="rect">
              <a:avLst/>
            </a:prstGeom>
            <a:noFill/>
            <a:ln>
              <a:noFill/>
            </a:ln>
          </p:spPr>
        </p:pic>
        <p:pic>
          <p:nvPicPr>
            <p:cNvPr id="11" name="Picture 10">
              <a:extLst>
                <a:ext uri="{FF2B5EF4-FFF2-40B4-BE49-F238E27FC236}">
                  <a16:creationId xmlns:a16="http://schemas.microsoft.com/office/drawing/2014/main" id="{4954FDD9-FF0B-C2F3-8CBA-8430CF9EF277}"/>
                </a:ext>
              </a:extLst>
            </p:cNvPr>
            <p:cNvPicPr>
              <a:picLocks noChangeAspect="1"/>
            </p:cNvPicPr>
            <p:nvPr/>
          </p:nvPicPr>
          <p:blipFill rotWithShape="1">
            <a:blip r:embed="rId5"/>
            <a:srcRect t="20552"/>
            <a:stretch/>
          </p:blipFill>
          <p:spPr>
            <a:xfrm>
              <a:off x="3675859" y="1608154"/>
              <a:ext cx="787775" cy="414497"/>
            </a:xfrm>
            <a:prstGeom prst="rect">
              <a:avLst/>
            </a:prstGeom>
          </p:spPr>
        </p:pic>
        <p:cxnSp>
          <p:nvCxnSpPr>
            <p:cNvPr id="15" name="Straight Connector 14">
              <a:extLst>
                <a:ext uri="{FF2B5EF4-FFF2-40B4-BE49-F238E27FC236}">
                  <a16:creationId xmlns:a16="http://schemas.microsoft.com/office/drawing/2014/main" id="{81703E3D-DC42-4972-13BC-75B3433F0AAC}"/>
                </a:ext>
              </a:extLst>
            </p:cNvPr>
            <p:cNvCxnSpPr>
              <a:cxnSpLocks/>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42864786-7EB9-0435-2B7E-A519DAC0B2C3}"/>
                </a:ext>
              </a:extLst>
            </p:cNvPr>
            <p:cNvCxnSpPr>
              <a:cxnSpLocks/>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a:extLst>
                <a:ext uri="{FF2B5EF4-FFF2-40B4-BE49-F238E27FC236}">
                  <a16:creationId xmlns:a16="http://schemas.microsoft.com/office/drawing/2014/main" id="{4C1401D8-FA66-1261-CD90-51590003DB53}"/>
                </a:ext>
              </a:extLst>
            </p:cNvPr>
            <p:cNvPicPr/>
            <p:nvPr/>
          </p:nvPicPr>
          <p:blipFill>
            <a:blip r:embed="rId6"/>
            <a:stretch/>
          </p:blipFill>
          <p:spPr>
            <a:xfrm>
              <a:off x="6212294" y="1633695"/>
              <a:ext cx="1402381" cy="363414"/>
            </a:xfrm>
            <a:prstGeom prst="rect">
              <a:avLst/>
            </a:prstGeom>
            <a:ln w="0">
              <a:noFill/>
            </a:ln>
          </p:spPr>
        </p:pic>
        <p:cxnSp>
          <p:nvCxnSpPr>
            <p:cNvPr id="21" name="Straight Connector 20">
              <a:extLst>
                <a:ext uri="{FF2B5EF4-FFF2-40B4-BE49-F238E27FC236}">
                  <a16:creationId xmlns:a16="http://schemas.microsoft.com/office/drawing/2014/main" id="{A3B6D403-A251-4241-C8B1-03F239798137}"/>
                </a:ext>
              </a:extLst>
            </p:cNvPr>
            <p:cNvCxnSpPr>
              <a:cxnSpLocks/>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a:extLst>
                <a:ext uri="{FF2B5EF4-FFF2-40B4-BE49-F238E27FC236}">
                  <a16:creationId xmlns:a16="http://schemas.microsoft.com/office/drawing/2014/main" id="{7EE3A363-7C08-0337-B159-84F504E87478}"/>
                </a:ext>
              </a:extLst>
            </p:cNvPr>
            <p:cNvPicPr>
              <a:picLocks noChangeAspect="1"/>
            </p:cNvPicPr>
            <p:nvPr/>
          </p:nvPicPr>
          <p:blipFill>
            <a:blip r:embed="rId7"/>
            <a:stretch>
              <a:fillRect/>
            </a:stretch>
          </p:blipFill>
          <p:spPr>
            <a:xfrm>
              <a:off x="1567263" y="1495382"/>
              <a:ext cx="1816256" cy="454064"/>
            </a:xfrm>
            <a:prstGeom prst="rect">
              <a:avLst/>
            </a:prstGeom>
          </p:spPr>
        </p:pic>
      </p:grpSp>
      <p:sp>
        <p:nvSpPr>
          <p:cNvPr id="7" name="TextBox 6">
            <a:extLst>
              <a:ext uri="{FF2B5EF4-FFF2-40B4-BE49-F238E27FC236}">
                <a16:creationId xmlns:a16="http://schemas.microsoft.com/office/drawing/2014/main" id="{5FD0626E-7FFA-F384-1DF5-056574800B20}"/>
              </a:ext>
            </a:extLst>
          </p:cNvPr>
          <p:cNvSpPr txBox="1"/>
          <p:nvPr/>
        </p:nvSpPr>
        <p:spPr>
          <a:xfrm>
            <a:off x="1311965" y="2312364"/>
            <a:ext cx="6520068" cy="2431435"/>
          </a:xfrm>
          <a:prstGeom prst="rect">
            <a:avLst/>
          </a:prstGeom>
          <a:noFill/>
        </p:spPr>
        <p:txBody>
          <a:bodyPr wrap="square">
            <a:spAutoFit/>
          </a:bodyPr>
          <a:lstStyle/>
          <a:p>
            <a:pPr algn="ct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STOCK MARKET FORECAST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400" dirty="0"/>
          </a:p>
          <a:p>
            <a:r>
              <a:rPr lang="en-US" sz="1400" dirty="0">
                <a:latin typeface="Times New Roman" panose="02020603050405020304" pitchFamily="18" charset="0"/>
                <a:cs typeface="Times New Roman" panose="02020603050405020304" pitchFamily="18" charset="0"/>
              </a:rPr>
              <a:t>Team : NARENKUMAR S</a:t>
            </a:r>
          </a:p>
          <a:p>
            <a:r>
              <a:rPr lang="en-US" dirty="0">
                <a:latin typeface="Times New Roman" panose="02020603050405020304" pitchFamily="18" charset="0"/>
                <a:cs typeface="Times New Roman" panose="02020603050405020304" pitchFamily="18" charset="0"/>
              </a:rPr>
              <a:t>Email : </a:t>
            </a:r>
            <a:r>
              <a:rPr lang="en-US" sz="1800" u="sng" dirty="0">
                <a:solidFill>
                  <a:srgbClr val="0000FF"/>
                </a:solidFill>
                <a:latin typeface="Times New Roman" panose="02020603050405020304" pitchFamily="18" charset="0"/>
                <a:ea typeface="Calibri" panose="020F0502020204030204" pitchFamily="34" charset="0"/>
                <a:cs typeface="Times New Roman" panose="02020603050405020304" pitchFamily="18" charset="0"/>
                <a:hlinkClick r:id="rId8"/>
              </a:rPr>
              <a:t>N</a:t>
            </a:r>
            <a:r>
              <a:rPr lang="en-US" sz="1800" u="sng" dirty="0">
                <a:solidFill>
                  <a:srgbClr val="0000FF"/>
                </a:solidFill>
                <a:effectLst/>
                <a:latin typeface="Times New Roman" panose="02020603050405020304" pitchFamily="18" charset="0"/>
                <a:ea typeface="Calibri" panose="020F0502020204030204" pitchFamily="34" charset="0"/>
                <a:cs typeface="Times New Roman" panose="02020603050405020304" pitchFamily="18" charset="0"/>
                <a:hlinkClick r:id="rId8"/>
              </a:rPr>
              <a:t>arenk837@gmail.com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Guide: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1800" b="1" dirty="0" err="1">
                <a:effectLst/>
                <a:latin typeface="Times New Roman" panose="02020603050405020304" pitchFamily="18" charset="0"/>
                <a:ea typeface="Calibri" panose="020F0502020204030204" pitchFamily="34" charset="0"/>
                <a:cs typeface="Times New Roman" panose="02020603050405020304" pitchFamily="18" charset="0"/>
              </a:rPr>
              <a:t>P.Raja</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 Master Trainer )</a:t>
            </a:r>
            <a:endParaRPr lang="en-US" sz="1400" dirty="0">
              <a:latin typeface="Times New Roman" panose="02020603050405020304" pitchFamily="18" charset="0"/>
              <a:cs typeface="Times New Roman" panose="02020603050405020304" pitchFamily="18" charset="0"/>
            </a:endParaRPr>
          </a:p>
          <a:p>
            <a:pPr algn="ctr"/>
            <a:endParaRPr lang="en-US" dirty="0"/>
          </a:p>
          <a:p>
            <a:pPr algn="ctr"/>
            <a:endParaRPr lang="en-US" sz="1400" dirty="0"/>
          </a:p>
          <a:p>
            <a:pPr algn="ctr"/>
            <a:endParaRPr lang="en-US" dirty="0"/>
          </a:p>
          <a:p>
            <a:pPr algn="ctr"/>
            <a:endParaRPr lang="en-US" sz="1400" dirty="0"/>
          </a:p>
        </p:txBody>
      </p:sp>
    </p:spTree>
    <p:extLst>
      <p:ext uri="{BB962C8B-B14F-4D97-AF65-F5344CB8AC3E}">
        <p14:creationId xmlns:p14="http://schemas.microsoft.com/office/powerpoint/2010/main" val="23707174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AE76DA37-EEF4-E854-985B-BBFC06857B90}"/>
              </a:ext>
            </a:extLst>
          </p:cNvPr>
          <p:cNvSpPr txBox="1">
            <a:spLocks/>
          </p:cNvSpPr>
          <p:nvPr/>
        </p:nvSpPr>
        <p:spPr>
          <a:xfrm>
            <a:off x="3161462" y="2047562"/>
            <a:ext cx="2821075" cy="104837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82378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a:extLst>
              <a:ext uri="{FF2B5EF4-FFF2-40B4-BE49-F238E27FC236}">
                <a16:creationId xmlns:a16="http://schemas.microsoft.com/office/drawing/2014/main" id="{927410B5-1C26-2D39-1160-ABCF2EAFC484}"/>
              </a:ext>
            </a:extLst>
          </p:cNvPr>
          <p:cNvSpPr txBox="1"/>
          <p:nvPr/>
        </p:nvSpPr>
        <p:spPr>
          <a:xfrm>
            <a:off x="439894" y="598433"/>
            <a:ext cx="8025680"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OUTLINE</a:t>
            </a:r>
            <a:endParaRPr lang="en-US" sz="900" b="1"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E1494DD5-904E-76E9-38C0-10A35CC5BDD0}"/>
              </a:ext>
            </a:extLst>
          </p:cNvPr>
          <p:cNvSpPr txBox="1"/>
          <p:nvPr/>
        </p:nvSpPr>
        <p:spPr>
          <a:xfrm>
            <a:off x="1104456" y="1060098"/>
            <a:ext cx="6935087" cy="3361946"/>
          </a:xfrm>
          <a:prstGeom prst="rect">
            <a:avLst/>
          </a:prstGeom>
          <a:noFill/>
        </p:spPr>
        <p:txBody>
          <a:bodyPr wrap="square">
            <a:spAutoFit/>
          </a:bodyPr>
          <a:lstStyle/>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Abstract</a:t>
            </a:r>
          </a:p>
          <a:p>
            <a:pPr marL="285750" indent="-285750">
              <a:lnSpc>
                <a:spcPct val="90000"/>
              </a:lnSpc>
              <a:spcBef>
                <a:spcPts val="1000"/>
              </a:spcBef>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rPr>
              <a:t>Problem Statement </a:t>
            </a: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Proposed System/Solution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Algorithm &amp; Deployment  </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GitHub Link</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Project Demo(photos / videos)</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Conclusion</a:t>
            </a:r>
            <a:endParaRPr lang="en-US" sz="3600" dirty="0">
              <a:latin typeface="Times New Roman" panose="02020603050405020304" pitchFamily="18" charset="0"/>
              <a:cs typeface="Times New Roman" panose="02020603050405020304" pitchFamily="18" charset="0"/>
              <a:sym typeface="Arial"/>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Future Scope</a:t>
            </a:r>
            <a:endParaRPr lang="en-US" sz="3600" dirty="0">
              <a:latin typeface="Times New Roman" panose="02020603050405020304" pitchFamily="18" charset="0"/>
              <a:cs typeface="Times New Roman" panose="02020603050405020304" pitchFamily="18" charset="0"/>
            </a:endParaRPr>
          </a:p>
          <a:p>
            <a:pPr marL="285750" lvl="0" indent="-285750" algn="l" rtl="0">
              <a:lnSpc>
                <a:spcPct val="90000"/>
              </a:lnSpc>
              <a:spcBef>
                <a:spcPts val="1000"/>
              </a:spcBef>
              <a:spcAft>
                <a:spcPts val="0"/>
              </a:spcAft>
              <a:buClr>
                <a:schemeClr val="dk1"/>
              </a:buClr>
              <a:buSzPts val="2000"/>
              <a:buFont typeface="Arial" panose="020B0604020202020204" pitchFamily="34" charset="0"/>
              <a:buChar char="•"/>
            </a:pPr>
            <a:r>
              <a:rPr lang="en-US" sz="1800" b="1" dirty="0">
                <a:latin typeface="Times New Roman" panose="02020603050405020304" pitchFamily="18" charset="0"/>
                <a:cs typeface="Times New Roman" panose="02020603050405020304" pitchFamily="18" charset="0"/>
                <a:sym typeface="Arial"/>
              </a:rPr>
              <a:t>References</a:t>
            </a:r>
            <a:endParaRPr lang="en-US" sz="3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F78195-9B03-00E3-45B8-00FA85409CCC}"/>
              </a:ext>
            </a:extLst>
          </p:cNvPr>
          <p:cNvSpPr>
            <a:spLocks noGrp="1"/>
          </p:cNvSpPr>
          <p:nvPr>
            <p:ph type="title"/>
          </p:nvPr>
        </p:nvSpPr>
        <p:spPr>
          <a:xfrm>
            <a:off x="311699" y="445025"/>
            <a:ext cx="8520600" cy="461665"/>
          </a:xfr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Abstract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FEA017C-D927-8F7C-94B8-888C58DF6338}"/>
              </a:ext>
            </a:extLst>
          </p:cNvPr>
          <p:cNvSpPr txBox="1"/>
          <p:nvPr/>
        </p:nvSpPr>
        <p:spPr>
          <a:xfrm>
            <a:off x="311699" y="906690"/>
            <a:ext cx="8520600" cy="3371885"/>
          </a:xfrm>
          <a:prstGeom prst="rect">
            <a:avLst/>
          </a:prstGeom>
          <a:noFill/>
        </p:spPr>
        <p:txBody>
          <a:bodyPr wrap="square" rtlCol="0">
            <a:spAutoFit/>
          </a:bodyPr>
          <a:lstStyle/>
          <a:p>
            <a:pPr algn="just">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rPr>
              <a:t> Algorithmic trading uses computer programs to automatically make trades when certain conditions are met. This allows for fast, accurate trades with high volume and less human error. While it can be complex to set up, it helps traders achieve better results in the stock market. Success depends on factors like market conditions, quality of the algorithm, data analysis, and risk management. Fast execution is a major benefit, as it allows traders to quickly respond to price changes. Profits vary widely based on the strategy and market conditions. Common strategies include arbitrage, rebalancing, mean reversion, and market timing.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9215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2E813-CB30-52BE-482F-A822E8D42EA5}"/>
              </a:ext>
            </a:extLst>
          </p:cNvPr>
          <p:cNvSpPr>
            <a:spLocks noGrp="1"/>
          </p:cNvSpPr>
          <p:nvPr>
            <p:ph type="title"/>
          </p:nvPr>
        </p:nvSpPr>
        <p:spPr/>
        <p:txBody>
          <a:bodyPr/>
          <a:lstStyle/>
          <a:p>
            <a:r>
              <a:rPr lang="en-US" sz="2400" b="1" dirty="0">
                <a:solidFill>
                  <a:srgbClr val="002060"/>
                </a:solidFill>
                <a:latin typeface="Times New Roman" panose="02020603050405020304" pitchFamily="18" charset="0"/>
                <a:cs typeface="Times New Roman" panose="02020603050405020304" pitchFamily="18" charset="0"/>
              </a:rPr>
              <a:t>Problem</a:t>
            </a:r>
            <a:r>
              <a:rPr lang="en-US" sz="1400" b="1" dirty="0">
                <a:solidFill>
                  <a:schemeClr val="accent1"/>
                </a:solidFill>
                <a:latin typeface="Times New Roman" panose="02020603050405020304" pitchFamily="18" charset="0"/>
                <a:cs typeface="Times New Roman" panose="02020603050405020304" pitchFamily="18" charset="0"/>
              </a:rPr>
              <a:t> </a:t>
            </a:r>
            <a:r>
              <a:rPr lang="en-US" sz="2400" b="1" dirty="0">
                <a:solidFill>
                  <a:srgbClr val="002060"/>
                </a:solidFill>
                <a:latin typeface="Times New Roman" panose="02020603050405020304" pitchFamily="18" charset="0"/>
                <a:cs typeface="Times New Roman" panose="02020603050405020304" pitchFamily="18" charset="0"/>
              </a:rPr>
              <a:t>Statement</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65232313-4619-FEA0-78A7-CCFD36DEBD54}"/>
              </a:ext>
            </a:extLst>
          </p:cNvPr>
          <p:cNvSpPr txBox="1"/>
          <p:nvPr/>
        </p:nvSpPr>
        <p:spPr>
          <a:xfrm>
            <a:off x="311700" y="1017725"/>
            <a:ext cx="8520600" cy="2462213"/>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Algorithmic trading has revolutionized financial markets by automating the trading process and allowing for faster execution of trades. However, challenges such as latency, technical issues, and the risk of overfitting in trading models need to be addressed. The problem we aim to solve is improving trade execution efficiency while minimizing market risks and system failures in algorithmic trading systems.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01695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745DE-B712-F06B-67FA-D3D7D6FBF5DF}"/>
              </a:ext>
            </a:extLst>
          </p:cNvPr>
          <p:cNvSpPr>
            <a:spLocks noGrp="1"/>
          </p:cNvSpPr>
          <p:nvPr>
            <p:ph type="title"/>
          </p:nvPr>
        </p:nvSpPr>
        <p:spPr>
          <a:xfrm>
            <a:off x="311700" y="537806"/>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Proposed Solution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CA234FC-7A9E-FC23-DF6A-7C085D68132E}"/>
              </a:ext>
            </a:extLst>
          </p:cNvPr>
          <p:cNvSpPr txBox="1"/>
          <p:nvPr/>
        </p:nvSpPr>
        <p:spPr>
          <a:xfrm>
            <a:off x="311700" y="996052"/>
            <a:ext cx="8679051" cy="2125390"/>
          </a:xfrm>
          <a:prstGeom prst="rect">
            <a:avLst/>
          </a:prstGeom>
          <a:noFill/>
        </p:spPr>
        <p:txBody>
          <a:bodyPr wrap="square" rtlCol="0">
            <a:spAutoFit/>
          </a:bodyPr>
          <a:lstStyle/>
          <a:p>
            <a:pPr>
              <a:lnSpc>
                <a:spcPct val="150000"/>
              </a:lnSpc>
              <a:spcBef>
                <a:spcPts val="600"/>
              </a:spcBef>
              <a:spcAft>
                <a:spcPts val="6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To solve the problem of </a:t>
            </a:r>
            <a:r>
              <a:rPr lang="en-US" sz="1800" dirty="0">
                <a:latin typeface="Times New Roman" panose="02020603050405020304" pitchFamily="18" charset="0"/>
                <a:ea typeface="Calibri" panose="020F0502020204030204" pitchFamily="34" charset="0"/>
                <a:cs typeface="Times New Roman" panose="02020603050405020304" pitchFamily="18" charset="0"/>
              </a:rPr>
              <a:t>t</a:t>
            </a:r>
            <a:r>
              <a:rPr lang="en-US" sz="1800" dirty="0">
                <a:effectLst/>
                <a:latin typeface="Times New Roman" panose="02020603050405020304" pitchFamily="18" charset="0"/>
                <a:ea typeface="Times New Roman" panose="02020603050405020304" pitchFamily="18" charset="0"/>
              </a:rPr>
              <a:t>his project will focus on designing a basic algorithmic trading system for stock market trading. It will primarily use moving average crossovers, statistical arbitrage, and trend-following strategies. While the system will be tested with historical data, real-time execution and trading across different markets are beyond the scope of this project.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54400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0E2A93-805F-1555-3BD5-88D1C356A49F}"/>
            </a:ext>
          </a:extLst>
        </p:cNvPr>
        <p:cNvGrpSpPr/>
        <p:nvPr/>
      </p:nvGrpSpPr>
      <p:grpSpPr>
        <a:xfrm>
          <a:off x="0" y="0"/>
          <a:ext cx="0" cy="0"/>
          <a:chOff x="0" y="0"/>
          <a:chExt cx="0" cy="0"/>
        </a:xfrm>
      </p:grpSpPr>
      <p:sp>
        <p:nvSpPr>
          <p:cNvPr id="3" name="Google Shape;62;g5fab984687_2_0">
            <a:extLst>
              <a:ext uri="{FF2B5EF4-FFF2-40B4-BE49-F238E27FC236}">
                <a16:creationId xmlns:a16="http://schemas.microsoft.com/office/drawing/2014/main" id="{E867C780-D17D-9A17-4A1B-8CB595EC9D04}"/>
              </a:ext>
            </a:extLst>
          </p:cNvPr>
          <p:cNvSpPr txBox="1">
            <a:spLocks/>
          </p:cNvSpPr>
          <p:nvPr/>
        </p:nvSpPr>
        <p:spPr>
          <a:xfrm>
            <a:off x="0" y="462112"/>
            <a:ext cx="3930445" cy="6735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Bef>
                <a:spcPts val="600"/>
              </a:spcBef>
            </a:pPr>
            <a:r>
              <a:rPr lang="en-US" sz="3000" b="1" dirty="0">
                <a:solidFill>
                  <a:srgbClr val="0000A8"/>
                </a:solidFill>
                <a:latin typeface="Times New Roman" panose="02020603050405020304" pitchFamily="18" charset="0"/>
                <a:cs typeface="Times New Roman" panose="02020603050405020304" pitchFamily="18" charset="0"/>
              </a:rPr>
              <a:t>Github project link</a:t>
            </a:r>
          </a:p>
        </p:txBody>
      </p:sp>
      <p:sp>
        <p:nvSpPr>
          <p:cNvPr id="4" name="TextBox 3">
            <a:extLst>
              <a:ext uri="{FF2B5EF4-FFF2-40B4-BE49-F238E27FC236}">
                <a16:creationId xmlns:a16="http://schemas.microsoft.com/office/drawing/2014/main" id="{6B387956-FF56-7A04-A911-57A95BB081DD}"/>
              </a:ext>
            </a:extLst>
          </p:cNvPr>
          <p:cNvSpPr txBox="1"/>
          <p:nvPr/>
        </p:nvSpPr>
        <p:spPr>
          <a:xfrm>
            <a:off x="1253613" y="1803164"/>
            <a:ext cx="6017342" cy="707886"/>
          </a:xfrm>
          <a:prstGeom prst="rect">
            <a:avLst/>
          </a:prstGeom>
          <a:noFill/>
        </p:spPr>
        <p:txBody>
          <a:bodyPr wrap="square">
            <a:spAutoFit/>
          </a:bodyPr>
          <a:lstStyle/>
          <a:p>
            <a:r>
              <a:rPr lang="en-IN" sz="2000" dirty="0">
                <a:solidFill>
                  <a:srgbClr val="0000FF"/>
                </a:solidFill>
                <a:latin typeface="Times New Roman" panose="02020603050405020304" pitchFamily="18" charset="0"/>
                <a:cs typeface="Times New Roman" panose="02020603050405020304" pitchFamily="18" charset="0"/>
              </a:rPr>
              <a:t>https://github.com/narenkumarsenthil/NAAN-MUDHAVAN-PROJECT.git</a:t>
            </a:r>
          </a:p>
        </p:txBody>
      </p:sp>
    </p:spTree>
    <p:extLst>
      <p:ext uri="{BB962C8B-B14F-4D97-AF65-F5344CB8AC3E}">
        <p14:creationId xmlns:p14="http://schemas.microsoft.com/office/powerpoint/2010/main" val="20845313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6A9F3CC-AB4B-D6F1-9346-AC2BB94FA663}"/>
              </a:ext>
            </a:extLst>
          </p:cNvPr>
          <p:cNvSpPr txBox="1">
            <a:spLocks/>
          </p:cNvSpPr>
          <p:nvPr/>
        </p:nvSpPr>
        <p:spPr>
          <a:xfrm>
            <a:off x="127040" y="440791"/>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400" b="1" dirty="0">
                <a:solidFill>
                  <a:srgbClr val="002060"/>
                </a:solidFill>
                <a:latin typeface="Times New Roman" panose="02020603050405020304" pitchFamily="18" charset="0"/>
                <a:cs typeface="Times New Roman" panose="02020603050405020304" pitchFamily="18" charset="0"/>
              </a:rPr>
              <a:t>Video of Project Demo</a:t>
            </a:r>
            <a:endParaRPr lang="en-IN" sz="2400" b="1" dirty="0">
              <a:solidFill>
                <a:srgbClr val="002060"/>
              </a:solidFill>
              <a:latin typeface="Times New Roman" panose="02020603050405020304" pitchFamily="18" charset="0"/>
              <a:cs typeface="Times New Roman" panose="02020603050405020304" pitchFamily="18" charset="0"/>
            </a:endParaRPr>
          </a:p>
        </p:txBody>
      </p:sp>
      <p:pic>
        <p:nvPicPr>
          <p:cNvPr id="4" name="video">
            <a:hlinkClick r:id="" action="ppaction://media"/>
            <a:extLst>
              <a:ext uri="{FF2B5EF4-FFF2-40B4-BE49-F238E27FC236}">
                <a16:creationId xmlns:a16="http://schemas.microsoft.com/office/drawing/2014/main" id="{A0D9C65D-8540-C2ED-E3B0-D8FA9D6C10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0320" y="902455"/>
            <a:ext cx="8177320" cy="3800253"/>
          </a:xfrm>
          <a:prstGeom prst="rect">
            <a:avLst/>
          </a:prstGeom>
        </p:spPr>
      </p:pic>
    </p:spTree>
    <p:extLst>
      <p:ext uri="{BB962C8B-B14F-4D97-AF65-F5344CB8AC3E}">
        <p14:creationId xmlns:p14="http://schemas.microsoft.com/office/powerpoint/2010/main" val="3124143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F90F4B-9803-CB1B-02A8-FB5D111C9F43}"/>
              </a:ext>
            </a:extLst>
          </p:cNvPr>
          <p:cNvSpPr>
            <a:spLocks noGrp="1"/>
          </p:cNvSpPr>
          <p:nvPr>
            <p:ph type="title"/>
          </p:nvPr>
        </p:nvSpPr>
        <p:spPr>
          <a:xfrm>
            <a:off x="311700" y="511392"/>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Conclusion</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CB3883AC-6274-E091-3840-03F5D893AEA5}"/>
              </a:ext>
            </a:extLst>
          </p:cNvPr>
          <p:cNvSpPr txBox="1"/>
          <p:nvPr/>
        </p:nvSpPr>
        <p:spPr>
          <a:xfrm>
            <a:off x="311700" y="973057"/>
            <a:ext cx="8618448" cy="2540888"/>
          </a:xfrm>
          <a:prstGeom prst="rect">
            <a:avLst/>
          </a:prstGeom>
          <a:noFill/>
        </p:spPr>
        <p:txBody>
          <a:bodyPr wrap="square" rtlCol="0">
            <a:spAutoFit/>
          </a:bodyPr>
          <a:lstStyle/>
          <a:p>
            <a:pPr>
              <a:lnSpc>
                <a:spcPct val="150000"/>
              </a:lnSpc>
              <a:spcBef>
                <a:spcPts val="600"/>
              </a:spcBef>
              <a:spcAft>
                <a:spcPts val="600"/>
              </a:spcAft>
              <a:tabLst>
                <a:tab pos="929640" algn="l"/>
              </a:tabLs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conclusion, sentiment analysis provides a powerful tool for understanding audience emotions and feedback by efficiently analyzing large volumes of text data. Using a combination of lexicons and machine learning models enhances accuracy, allowing businesses to gain real-time insights into customer sentiment. This analysis can guide strategic decisions, improve customer satisfaction, and foster better communication by identifying and addressing trends in audience sentiment.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7478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F10A2C-122D-B694-9544-674D5B7F3F6D}"/>
              </a:ext>
            </a:extLst>
          </p:cNvPr>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solidFill>
                  <a:srgbClr val="002060"/>
                </a:solidFill>
                <a:latin typeface="Times New Roman" panose="02020603050405020304" pitchFamily="18" charset="0"/>
                <a:cs typeface="Times New Roman" panose="02020603050405020304" pitchFamily="18" charset="0"/>
              </a:rPr>
              <a:t>Future Scope</a:t>
            </a:r>
            <a:endParaRPr lang="en-IN" sz="2400" b="1" dirty="0">
              <a:solidFill>
                <a:srgbClr val="002060"/>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EA987ECC-B781-6045-328B-B25654AA3FE9}"/>
              </a:ext>
            </a:extLst>
          </p:cNvPr>
          <p:cNvSpPr txBox="1"/>
          <p:nvPr/>
        </p:nvSpPr>
        <p:spPr>
          <a:xfrm>
            <a:off x="162732" y="958488"/>
            <a:ext cx="8818536" cy="3226524"/>
          </a:xfrm>
          <a:prstGeom prst="rect">
            <a:avLst/>
          </a:prstGeom>
          <a:noFill/>
        </p:spPr>
        <p:txBody>
          <a:bodyPr wrap="square" rtlCol="0">
            <a:spAutoFit/>
          </a:bodyPr>
          <a:lstStyle/>
          <a:p>
            <a:pPr marL="285750" indent="-285750">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Real-time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adaptive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multilingual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predictive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50000"/>
              </a:lnSpc>
              <a:spcBef>
                <a:spcPts val="600"/>
              </a:spcBef>
              <a:spcAft>
                <a:spcPts val="600"/>
              </a:spcAft>
              <a:buFont typeface="Arial" panose="020B0604020202020204" pitchFamily="34" charset="0"/>
              <a:buChar char="•"/>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scalable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endParaRPr lang="en-IN" sz="1800" b="1" dirty="0"/>
          </a:p>
        </p:txBody>
      </p:sp>
    </p:spTree>
    <p:extLst>
      <p:ext uri="{BB962C8B-B14F-4D97-AF65-F5344CB8AC3E}">
        <p14:creationId xmlns:p14="http://schemas.microsoft.com/office/powerpoint/2010/main" val="70511426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http://purl.org/dc/terms/"/>
    <ds:schemaRef ds:uri="fe56e3b0-34a1-4d6f-a501-a0b2b7006a18"/>
    <ds:schemaRef ds:uri="http://schemas.microsoft.com/office/2006/documentManagement/types"/>
    <ds:schemaRef ds:uri="http://purl.org/dc/elements/1.1/"/>
    <ds:schemaRef ds:uri="http://www.w3.org/XML/1998/namespace"/>
    <ds:schemaRef ds:uri="http://schemas.openxmlformats.org/package/2006/metadata/core-properties"/>
    <ds:schemaRef ds:uri="94eeb56d-118c-48c3-937f-7f05817f7373"/>
    <ds:schemaRef ds:uri="http://purl.org/dc/dcmitype/"/>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82B6CD32-2537-46E7-8CC3-A58D446224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4eeb56d-118c-48c3-937f-7f05817f7373"/>
    <ds:schemaRef ds:uri="fe56e3b0-34a1-4d6f-a501-a0b2b7006a1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83</TotalTime>
  <Words>453</Words>
  <Application>Microsoft Office PowerPoint</Application>
  <PresentationFormat>On-screen Show (16:9)</PresentationFormat>
  <Paragraphs>43</Paragraphs>
  <Slides>10</Slides>
  <Notes>4</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Times New Roman</vt:lpstr>
      <vt:lpstr>Simple Light</vt:lpstr>
      <vt:lpstr>PowerPoint Presentation</vt:lpstr>
      <vt:lpstr>PowerPoint Presentation</vt:lpstr>
      <vt:lpstr>Abstract</vt:lpstr>
      <vt:lpstr>Problem Statement</vt:lpstr>
      <vt:lpstr>Proposed Solution</vt:lpstr>
      <vt:lpstr>PowerPoint Presentation</vt:lpstr>
      <vt:lpstr>PowerPoint Presentation</vt:lpstr>
      <vt:lpstr>Conclusion</vt:lpstr>
      <vt:lpstr>Future Scope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Amresh T</cp:lastModifiedBy>
  <cp:revision>14</cp:revision>
  <dcterms:modified xsi:type="dcterms:W3CDTF">2024-11-10T06:20:43Z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ies>
</file>

<file path=docProps/thumbnail.jpeg>
</file>